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2" r:id="rId2"/>
    <p:sldMasterId id="2147483709" r:id="rId3"/>
  </p:sldMasterIdLst>
  <p:notesMasterIdLst>
    <p:notesMasterId r:id="rId25"/>
  </p:notesMasterIdLst>
  <p:sldIdLst>
    <p:sldId id="256" r:id="rId4"/>
    <p:sldId id="257" r:id="rId5"/>
    <p:sldId id="1233" r:id="rId6"/>
    <p:sldId id="1237" r:id="rId7"/>
    <p:sldId id="1238" r:id="rId8"/>
    <p:sldId id="1235" r:id="rId9"/>
    <p:sldId id="1236" r:id="rId10"/>
    <p:sldId id="1245" r:id="rId11"/>
    <p:sldId id="1239" r:id="rId12"/>
    <p:sldId id="1240" r:id="rId13"/>
    <p:sldId id="1250" r:id="rId14"/>
    <p:sldId id="1241" r:id="rId15"/>
    <p:sldId id="1242" r:id="rId16"/>
    <p:sldId id="1246" r:id="rId17"/>
    <p:sldId id="1243" r:id="rId18"/>
    <p:sldId id="572" r:id="rId19"/>
    <p:sldId id="1247" r:id="rId20"/>
    <p:sldId id="1248" r:id="rId21"/>
    <p:sldId id="1249" r:id="rId22"/>
    <p:sldId id="321" r:id="rId23"/>
    <p:sldId id="12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Work Sans" panose="020B0604020202020204" charset="0"/>
      <p:regular r:id="rId32"/>
      <p:bold r:id="rId33"/>
      <p:italic r:id="rId34"/>
      <p:boldItalic r:id="rId35"/>
    </p:embeddedFont>
    <p:embeddedFont>
      <p:font typeface="Work Sans Light" panose="020B0604020202020204" charset="0"/>
      <p:regular r:id="rId36"/>
      <p:bold r:id="rId37"/>
      <p:italic r:id="rId38"/>
      <p:boldItalic r:id="rId39"/>
    </p:embeddedFont>
    <p:embeddedFont>
      <p:font typeface="Work Sans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8" roundtripDataSignature="AMtx7mh9cBwuomw2KhP3+gywVhm2hcJ6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F63761-9A24-4E9C-811A-762A2EB3E6BA}">
  <a:tblStyle styleId="{AEF63761-9A24-4E9C-811A-762A2EB3E6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08DFD9-2811-44C4-8D3A-7CFF629AAF1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82AC6A-495D-4AF2-9FDD-C54954D73DD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94F3AD-6488-4413-8E68-283D300497FC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1622" autoAdjust="0"/>
  </p:normalViewPr>
  <p:slideViewPr>
    <p:cSldViewPr snapToGrid="0">
      <p:cViewPr varScale="1">
        <p:scale>
          <a:sx n="104" d="100"/>
          <a:sy n="104" d="100"/>
        </p:scale>
        <p:origin x="78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159" Type="http://schemas.openxmlformats.org/officeDocument/2006/relationships/presProps" Target="presProps.xml"/><Relationship Id="rId7" Type="http://schemas.openxmlformats.org/officeDocument/2006/relationships/slide" Target="slides/slide4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60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158" Type="http://customschemas.google.com/relationships/presentationmetadata" Target="metadata"/><Relationship Id="rId20" Type="http://schemas.openxmlformats.org/officeDocument/2006/relationships/slide" Target="slides/slide17.xml"/><Relationship Id="rId41" Type="http://schemas.openxmlformats.org/officeDocument/2006/relationships/font" Target="fonts/font16.fntdata"/><Relationship Id="rId16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350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086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9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06C58E-460D-4A4B-B0C2-1191B9D14FCB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26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3538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292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413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029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7434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986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3360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3665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2432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2222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52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280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4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799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56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75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722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613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3493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6273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2659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2921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43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7854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202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89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03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387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1618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"/>
          <p:cNvSpPr txBox="1"/>
          <p:nvPr/>
        </p:nvSpPr>
        <p:spPr>
          <a:xfrm>
            <a:off x="995422" y="2551837"/>
            <a:ext cx="9477046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Stunt </a:t>
            </a:r>
            <a:r>
              <a:rPr lang="es-ES" sz="3600" b="1" dirty="0" err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riders</a:t>
            </a:r>
            <a:r>
              <a:rPr lang="es-ES" sz="3600" b="1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solidFill>
                  <a:srgbClr val="3F3F3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Autores: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3F3F3F"/>
                </a:solidFill>
                <a:latin typeface="Work Sans Medium"/>
                <a:sym typeface="Work Sans Medium"/>
              </a:rPr>
              <a:t>L</a:t>
            </a:r>
            <a:r>
              <a:rPr lang="es-CO" sz="2000" dirty="0" err="1">
                <a:solidFill>
                  <a:srgbClr val="3F3F3F"/>
                </a:solidFill>
                <a:latin typeface="Work Sans Medium"/>
                <a:sym typeface="Work Sans Medium"/>
              </a:rPr>
              <a:t>udwin</a:t>
            </a:r>
            <a:r>
              <a:rPr lang="es-CO" sz="2000" dirty="0">
                <a:solidFill>
                  <a:srgbClr val="3F3F3F"/>
                </a:solidFill>
                <a:latin typeface="Work Sans Medium"/>
                <a:sym typeface="Work Sans Medium"/>
              </a:rPr>
              <a:t> Mayorga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3F3F3F"/>
                </a:solidFill>
                <a:latin typeface="Work Sans Medium"/>
                <a:sym typeface="Work Sans Medium"/>
              </a:rPr>
              <a:t>D</a:t>
            </a:r>
            <a:r>
              <a:rPr lang="es-CO" sz="2000" dirty="0" err="1">
                <a:solidFill>
                  <a:srgbClr val="3F3F3F"/>
                </a:solidFill>
                <a:latin typeface="Work Sans Medium"/>
                <a:sym typeface="Work Sans Medium"/>
              </a:rPr>
              <a:t>uvan</a:t>
            </a:r>
            <a:r>
              <a:rPr lang="es-CO" sz="2000" dirty="0">
                <a:solidFill>
                  <a:srgbClr val="3F3F3F"/>
                </a:solidFill>
                <a:latin typeface="Work Sans Medium"/>
                <a:sym typeface="Work Sans Medium"/>
              </a:rPr>
              <a:t> </a:t>
            </a:r>
            <a:r>
              <a:rPr lang="es-CO" sz="2000" dirty="0" err="1">
                <a:solidFill>
                  <a:srgbClr val="3F3F3F"/>
                </a:solidFill>
                <a:latin typeface="Work Sans Medium"/>
                <a:sym typeface="Work Sans Medium"/>
              </a:rPr>
              <a:t>Mendez</a:t>
            </a:r>
            <a:endParaRPr lang="es-CO" sz="2000" dirty="0">
              <a:solidFill>
                <a:srgbClr val="3F3F3F"/>
              </a:solidFill>
              <a:latin typeface="Work Sans Medium"/>
              <a:sym typeface="Work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3F3F3F"/>
                </a:solidFill>
                <a:latin typeface="Work Sans Medium"/>
                <a:sym typeface="Work Sans Medium"/>
              </a:rPr>
              <a:t>C</a:t>
            </a:r>
            <a:r>
              <a:rPr lang="es-CO" sz="2000" dirty="0" err="1">
                <a:solidFill>
                  <a:srgbClr val="3F3F3F"/>
                </a:solidFill>
                <a:latin typeface="Work Sans Medium"/>
                <a:sym typeface="Work Sans Medium"/>
              </a:rPr>
              <a:t>ristian</a:t>
            </a:r>
            <a:r>
              <a:rPr lang="es-CO" sz="2000" dirty="0">
                <a:solidFill>
                  <a:srgbClr val="3F3F3F"/>
                </a:solidFill>
                <a:latin typeface="Work Sans Medium"/>
                <a:sym typeface="Work Sans Medium"/>
              </a:rPr>
              <a:t> Barreto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rgbClr val="3F3F3F"/>
                </a:solidFill>
                <a:latin typeface="Work Sans Medium"/>
                <a:sym typeface="Work Sans Medium"/>
              </a:rPr>
              <a:t>S</a:t>
            </a:r>
            <a:r>
              <a:rPr lang="es-CO" sz="2000" dirty="0" err="1">
                <a:solidFill>
                  <a:srgbClr val="3F3F3F"/>
                </a:solidFill>
                <a:latin typeface="Work Sans Medium"/>
                <a:sym typeface="Work Sans Medium"/>
              </a:rPr>
              <a:t>antiago</a:t>
            </a:r>
            <a:r>
              <a:rPr lang="es-CO" sz="2000" dirty="0">
                <a:solidFill>
                  <a:srgbClr val="3F3F3F"/>
                </a:solidFill>
                <a:latin typeface="Work Sans Medium"/>
                <a:sym typeface="Work Sans Medium"/>
              </a:rPr>
              <a:t> Valbuena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endParaRPr lang="es-ES" dirty="0">
              <a:solidFill>
                <a:prstClr val="black">
                  <a:lumMod val="95000"/>
                  <a:lumOff val="5000"/>
                </a:prstClr>
              </a:solidFill>
              <a:latin typeface="Work Sans Medium" pitchFamily="2" charset="77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8C20B2-6D3D-46FF-A25E-22FDE2BD5177}"/>
              </a:ext>
            </a:extLst>
          </p:cNvPr>
          <p:cNvSpPr/>
          <p:nvPr/>
        </p:nvSpPr>
        <p:spPr>
          <a:xfrm>
            <a:off x="600364" y="618584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Models</a:t>
            </a:r>
            <a:r>
              <a:rPr lang="es-CO" dirty="0"/>
              <a:t>/</a:t>
            </a:r>
          </a:p>
          <a:p>
            <a:r>
              <a:rPr lang="es-CO" dirty="0"/>
              <a:t>├── </a:t>
            </a:r>
            <a:r>
              <a:rPr lang="es-CO" dirty="0" err="1"/>
              <a:t>CategoriaModel.php</a:t>
            </a:r>
            <a:r>
              <a:rPr lang="es-CO" dirty="0"/>
              <a:t>      # Manejo de datos de categorías de productos</a:t>
            </a:r>
          </a:p>
          <a:p>
            <a:r>
              <a:rPr lang="es-CO" dirty="0"/>
              <a:t>├── </a:t>
            </a:r>
            <a:r>
              <a:rPr lang="es-CO" dirty="0" err="1"/>
              <a:t>ClientesModel.php</a:t>
            </a:r>
            <a:r>
              <a:rPr lang="es-CO" dirty="0"/>
              <a:t>       # Gestión de datos de clientes/usuarios</a:t>
            </a:r>
          </a:p>
          <a:p>
            <a:r>
              <a:rPr lang="es-CO" dirty="0"/>
              <a:t>├── </a:t>
            </a:r>
            <a:r>
              <a:rPr lang="es-CO" dirty="0" err="1"/>
              <a:t>ContactoModel.php</a:t>
            </a:r>
            <a:r>
              <a:rPr lang="es-CO" dirty="0"/>
              <a:t>       # Modelo para formularios de contacto</a:t>
            </a:r>
          </a:p>
          <a:p>
            <a:r>
              <a:rPr lang="es-CO" dirty="0"/>
              <a:t>├── </a:t>
            </a:r>
            <a:r>
              <a:rPr lang="es-CO" dirty="0" err="1"/>
              <a:t>DashboardModel.php</a:t>
            </a:r>
            <a:r>
              <a:rPr lang="es-CO" dirty="0"/>
              <a:t>      # Datos para panel administrativo</a:t>
            </a:r>
          </a:p>
          <a:p>
            <a:r>
              <a:rPr lang="es-CO" dirty="0"/>
              <a:t>├── </a:t>
            </a:r>
            <a:r>
              <a:rPr lang="es-CO" dirty="0" err="1"/>
              <a:t>HomeModel.php</a:t>
            </a:r>
            <a:r>
              <a:rPr lang="es-CO" dirty="0"/>
              <a:t>          # Datos para página principal</a:t>
            </a:r>
          </a:p>
          <a:p>
            <a:r>
              <a:rPr lang="es-CO" dirty="0"/>
              <a:t>├── </a:t>
            </a:r>
            <a:r>
              <a:rPr lang="es-CO" dirty="0" err="1"/>
              <a:t>LoginModel.php</a:t>
            </a:r>
            <a:r>
              <a:rPr lang="es-CO" dirty="0"/>
              <a:t>         # Autenticación y sesiones</a:t>
            </a:r>
          </a:p>
          <a:p>
            <a:r>
              <a:rPr lang="es-CO" dirty="0"/>
              <a:t>├── </a:t>
            </a:r>
            <a:r>
              <a:rPr lang="es-CO" dirty="0" err="1"/>
              <a:t>PedidosModel.php</a:t>
            </a:r>
            <a:r>
              <a:rPr lang="es-CO" dirty="0"/>
              <a:t>       # Gestión de pedidos/órdenes</a:t>
            </a:r>
          </a:p>
          <a:p>
            <a:r>
              <a:rPr lang="es-CO" dirty="0"/>
              <a:t>├── </a:t>
            </a:r>
            <a:r>
              <a:rPr lang="es-CO" dirty="0" err="1"/>
              <a:t>ProductosModel.php</a:t>
            </a:r>
            <a:r>
              <a:rPr lang="es-CO" dirty="0"/>
              <a:t>     # Manejo de productos del catálogo</a:t>
            </a:r>
          </a:p>
          <a:p>
            <a:r>
              <a:rPr lang="es-CO" dirty="0"/>
              <a:t>├── </a:t>
            </a:r>
            <a:r>
              <a:rPr lang="es-CO" dirty="0" err="1"/>
              <a:t>RolesModel.php</a:t>
            </a:r>
            <a:r>
              <a:rPr lang="es-CO" dirty="0"/>
              <a:t>         # Sistema de roles y permisos</a:t>
            </a:r>
          </a:p>
          <a:p>
            <a:r>
              <a:rPr lang="es-CO" dirty="0"/>
              <a:t>├── </a:t>
            </a:r>
            <a:r>
              <a:rPr lang="es-CO" dirty="0" err="1"/>
              <a:t>UsuariosModel.php</a:t>
            </a:r>
            <a:r>
              <a:rPr lang="es-CO" dirty="0"/>
              <a:t>      # Gestión de usuarios del sistema</a:t>
            </a:r>
          </a:p>
          <a:p>
            <a:r>
              <a:rPr lang="es-CO" dirty="0"/>
              <a:t>└── ...otros modelos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B401B9D-CC38-49EF-88F8-11D1CF9C29F3}"/>
              </a:ext>
            </a:extLst>
          </p:cNvPr>
          <p:cNvSpPr/>
          <p:nvPr/>
        </p:nvSpPr>
        <p:spPr>
          <a:xfrm>
            <a:off x="600364" y="3511684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Views</a:t>
            </a:r>
            <a:r>
              <a:rPr lang="es-CO" dirty="0"/>
              <a:t>/</a:t>
            </a:r>
          </a:p>
          <a:p>
            <a:r>
              <a:rPr lang="es-CO" dirty="0"/>
              <a:t>├── </a:t>
            </a:r>
            <a:r>
              <a:rPr lang="es-CO" dirty="0" err="1"/>
              <a:t>Categorias</a:t>
            </a:r>
            <a:r>
              <a:rPr lang="es-CO" dirty="0"/>
              <a:t>/            # Vistas de gestión de categorías</a:t>
            </a:r>
          </a:p>
          <a:p>
            <a:r>
              <a:rPr lang="es-CO" dirty="0"/>
              <a:t>├── Clientes/             # Interfaces de cliente</a:t>
            </a:r>
          </a:p>
          <a:p>
            <a:r>
              <a:rPr lang="es-CO" dirty="0"/>
              <a:t>├── Contacto/             # Formularios de contacto</a:t>
            </a:r>
          </a:p>
          <a:p>
            <a:r>
              <a:rPr lang="es-CO" dirty="0"/>
              <a:t>├── Contactos/            # Gestión de contactos</a:t>
            </a:r>
          </a:p>
          <a:p>
            <a:r>
              <a:rPr lang="es-CO" dirty="0"/>
              <a:t>├── </a:t>
            </a:r>
            <a:r>
              <a:rPr lang="es-CO" dirty="0" err="1"/>
              <a:t>Dashboard</a:t>
            </a:r>
            <a:r>
              <a:rPr lang="es-CO" dirty="0"/>
              <a:t>/            # Panel administrativo</a:t>
            </a:r>
          </a:p>
          <a:p>
            <a:r>
              <a:rPr lang="es-CO" dirty="0"/>
              <a:t>├── </a:t>
            </a:r>
            <a:r>
              <a:rPr lang="es-CO" dirty="0" err="1"/>
              <a:t>Errors</a:t>
            </a:r>
            <a:r>
              <a:rPr lang="es-CO" dirty="0"/>
              <a:t>/               # Páginas de error</a:t>
            </a:r>
          </a:p>
          <a:p>
            <a:r>
              <a:rPr lang="es-CO" dirty="0"/>
              <a:t>├── </a:t>
            </a:r>
            <a:r>
              <a:rPr lang="es-CO" dirty="0" err="1"/>
              <a:t>Login</a:t>
            </a:r>
            <a:r>
              <a:rPr lang="es-CO" dirty="0"/>
              <a:t>/                # Interfaces de autenticación</a:t>
            </a:r>
          </a:p>
          <a:p>
            <a:r>
              <a:rPr lang="es-CO" dirty="0"/>
              <a:t>├── Nosotros/             # Página "Acerca de"</a:t>
            </a:r>
          </a:p>
          <a:p>
            <a:r>
              <a:rPr lang="es-CO" dirty="0"/>
              <a:t>├── Paginas/              # Páginas estáticas</a:t>
            </a:r>
          </a:p>
          <a:p>
            <a:r>
              <a:rPr lang="es-CO" dirty="0"/>
              <a:t>├── Productos/            # Catálogo y detalles de productos</a:t>
            </a:r>
          </a:p>
          <a:p>
            <a:r>
              <a:rPr lang="es-CO" dirty="0"/>
              <a:t>├── Roles/                # Administración de roles</a:t>
            </a:r>
          </a:p>
          <a:p>
            <a:r>
              <a:rPr lang="es-CO" dirty="0"/>
              <a:t>└── ...otras vistas</a:t>
            </a:r>
          </a:p>
        </p:txBody>
      </p:sp>
    </p:spTree>
    <p:extLst>
      <p:ext uri="{BB962C8B-B14F-4D97-AF65-F5344CB8AC3E}">
        <p14:creationId xmlns:p14="http://schemas.microsoft.com/office/powerpoint/2010/main" val="372653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endParaRPr lang="es-ES" dirty="0">
              <a:solidFill>
                <a:prstClr val="black">
                  <a:lumMod val="95000"/>
                  <a:lumOff val="5000"/>
                </a:prstClr>
              </a:solidFill>
              <a:latin typeface="Work Sans Medium" pitchFamily="2" charset="77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041196B-CD14-433E-979B-7506A3F6BFCF}"/>
              </a:ext>
            </a:extLst>
          </p:cNvPr>
          <p:cNvSpPr/>
          <p:nvPr/>
        </p:nvSpPr>
        <p:spPr>
          <a:xfrm>
            <a:off x="456236" y="31689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Controllers</a:t>
            </a:r>
            <a:r>
              <a:rPr lang="es-CO" dirty="0"/>
              <a:t>/</a:t>
            </a:r>
          </a:p>
          <a:p>
            <a:r>
              <a:rPr lang="es-CO" dirty="0"/>
              <a:t>├── </a:t>
            </a:r>
            <a:r>
              <a:rPr lang="es-CO" dirty="0" err="1"/>
              <a:t>Categorias.php</a:t>
            </a:r>
            <a:r>
              <a:rPr lang="es-CO" dirty="0"/>
              <a:t>        # Control de operaciones de categorías</a:t>
            </a:r>
          </a:p>
          <a:p>
            <a:r>
              <a:rPr lang="es-CO" dirty="0"/>
              <a:t>├── </a:t>
            </a:r>
            <a:r>
              <a:rPr lang="es-CO" dirty="0" err="1"/>
              <a:t>Clientes.php</a:t>
            </a:r>
            <a:r>
              <a:rPr lang="es-CO" dirty="0"/>
              <a:t>          # Lógica de control de clientes</a:t>
            </a:r>
          </a:p>
          <a:p>
            <a:r>
              <a:rPr lang="es-CO" dirty="0"/>
              <a:t>├── </a:t>
            </a:r>
            <a:r>
              <a:rPr lang="es-CO" dirty="0" err="1"/>
              <a:t>Contacto.php</a:t>
            </a:r>
            <a:r>
              <a:rPr lang="es-CO" dirty="0"/>
              <a:t>          # Procesamiento de formularios</a:t>
            </a:r>
          </a:p>
          <a:p>
            <a:r>
              <a:rPr lang="es-CO" dirty="0"/>
              <a:t>├── </a:t>
            </a:r>
            <a:r>
              <a:rPr lang="es-CO" dirty="0" err="1"/>
              <a:t>Cookies.php</a:t>
            </a:r>
            <a:r>
              <a:rPr lang="es-CO" dirty="0"/>
              <a:t>           # Manejo de cookies</a:t>
            </a:r>
          </a:p>
          <a:p>
            <a:r>
              <a:rPr lang="es-CO" dirty="0"/>
              <a:t>├── </a:t>
            </a:r>
            <a:r>
              <a:rPr lang="es-CO" dirty="0" err="1"/>
              <a:t>Dashboard.php</a:t>
            </a:r>
            <a:r>
              <a:rPr lang="es-CO" dirty="0"/>
              <a:t>         # Control del panel admin</a:t>
            </a:r>
          </a:p>
          <a:p>
            <a:r>
              <a:rPr lang="es-CO" dirty="0"/>
              <a:t>├── </a:t>
            </a:r>
            <a:r>
              <a:rPr lang="es-CO" dirty="0" err="1"/>
              <a:t>Errors.php</a:t>
            </a:r>
            <a:r>
              <a:rPr lang="es-CO" dirty="0"/>
              <a:t>            # Manejo de errores</a:t>
            </a:r>
          </a:p>
          <a:p>
            <a:r>
              <a:rPr lang="es-CO" dirty="0"/>
              <a:t>├── </a:t>
            </a:r>
            <a:r>
              <a:rPr lang="es-CO" dirty="0" err="1"/>
              <a:t>Home.php</a:t>
            </a:r>
            <a:r>
              <a:rPr lang="es-CO" dirty="0"/>
              <a:t>              # Controlador página principal</a:t>
            </a:r>
          </a:p>
          <a:p>
            <a:r>
              <a:rPr lang="es-CO" dirty="0"/>
              <a:t>├── </a:t>
            </a:r>
            <a:r>
              <a:rPr lang="es-CO" dirty="0" err="1"/>
              <a:t>Login.php</a:t>
            </a:r>
            <a:r>
              <a:rPr lang="es-CO" dirty="0"/>
              <a:t>             # Control de autenticación</a:t>
            </a:r>
          </a:p>
          <a:p>
            <a:r>
              <a:rPr lang="es-CO" dirty="0"/>
              <a:t>├── </a:t>
            </a:r>
            <a:r>
              <a:rPr lang="es-CO" dirty="0" err="1"/>
              <a:t>Nosotros.php</a:t>
            </a:r>
            <a:r>
              <a:rPr lang="es-CO" dirty="0"/>
              <a:t>          # Control página "Nosotros"</a:t>
            </a:r>
          </a:p>
          <a:p>
            <a:r>
              <a:rPr lang="es-CO" dirty="0"/>
              <a:t>├── </a:t>
            </a:r>
            <a:r>
              <a:rPr lang="es-CO" dirty="0" err="1"/>
              <a:t>Permisos.php</a:t>
            </a:r>
            <a:r>
              <a:rPr lang="es-CO" dirty="0"/>
              <a:t>          # Control de permisos</a:t>
            </a:r>
          </a:p>
          <a:p>
            <a:r>
              <a:rPr lang="es-CO" dirty="0"/>
              <a:t>├── </a:t>
            </a:r>
            <a:r>
              <a:rPr lang="es-CO" dirty="0" err="1"/>
              <a:t>Productos.php</a:t>
            </a:r>
            <a:r>
              <a:rPr lang="es-CO" dirty="0"/>
              <a:t>         # Control del catálogo</a:t>
            </a:r>
          </a:p>
          <a:p>
            <a:r>
              <a:rPr lang="es-CO" dirty="0"/>
              <a:t>├── </a:t>
            </a:r>
            <a:r>
              <a:rPr lang="es-CO" dirty="0" err="1"/>
              <a:t>Roles.php</a:t>
            </a:r>
            <a:r>
              <a:rPr lang="es-CO" dirty="0"/>
              <a:t>             # Control de roles</a:t>
            </a:r>
          </a:p>
          <a:p>
            <a:r>
              <a:rPr lang="es-CO" dirty="0"/>
              <a:t>├── </a:t>
            </a:r>
            <a:r>
              <a:rPr lang="es-CO" dirty="0" err="1"/>
              <a:t>Usuarios.php</a:t>
            </a:r>
            <a:r>
              <a:rPr lang="es-CO" dirty="0"/>
              <a:t>          # Control de usuarios</a:t>
            </a:r>
          </a:p>
          <a:p>
            <a:r>
              <a:rPr lang="es-CO" dirty="0"/>
              <a:t>└── ...otros controladores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DE77E18-8C89-4F73-A0AB-25B04DD77AC2}"/>
              </a:ext>
            </a:extLst>
          </p:cNvPr>
          <p:cNvSpPr/>
          <p:nvPr/>
        </p:nvSpPr>
        <p:spPr>
          <a:xfrm>
            <a:off x="456236" y="394005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Assets</a:t>
            </a:r>
            <a:r>
              <a:rPr lang="es-CO" dirty="0"/>
              <a:t>/</a:t>
            </a:r>
          </a:p>
          <a:p>
            <a:r>
              <a:rPr lang="es-CO" dirty="0"/>
              <a:t>├── 📁 </a:t>
            </a:r>
            <a:r>
              <a:rPr lang="es-CO" dirty="0" err="1"/>
              <a:t>css</a:t>
            </a:r>
            <a:r>
              <a:rPr lang="es-CO" dirty="0"/>
              <a:t>/               # Hojas de estilo CSS</a:t>
            </a:r>
          </a:p>
          <a:p>
            <a:r>
              <a:rPr lang="es-CO" dirty="0"/>
              <a:t>├── 📁 </a:t>
            </a:r>
            <a:r>
              <a:rPr lang="es-CO" dirty="0" err="1"/>
              <a:t>images</a:t>
            </a:r>
            <a:r>
              <a:rPr lang="es-CO" dirty="0"/>
              <a:t>/            # Imágenes del sistema</a:t>
            </a:r>
          </a:p>
          <a:p>
            <a:r>
              <a:rPr lang="es-CO" dirty="0"/>
              <a:t>└── 📁 </a:t>
            </a:r>
            <a:r>
              <a:rPr lang="es-CO" dirty="0" err="1"/>
              <a:t>js</a:t>
            </a:r>
            <a:r>
              <a:rPr lang="es-CO" dirty="0"/>
              <a:t>/                # Scripts JavaScript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24122C-3BDC-4B80-80AB-86C15B97F6AB}"/>
              </a:ext>
            </a:extLst>
          </p:cNvPr>
          <p:cNvSpPr/>
          <p:nvPr/>
        </p:nvSpPr>
        <p:spPr>
          <a:xfrm>
            <a:off x="387928" y="519334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Config</a:t>
            </a:r>
            <a:r>
              <a:rPr lang="es-CO" dirty="0"/>
              <a:t>/</a:t>
            </a:r>
          </a:p>
          <a:p>
            <a:r>
              <a:rPr lang="es-CO" dirty="0"/>
              <a:t>└── </a:t>
            </a:r>
            <a:r>
              <a:rPr lang="es-CO" dirty="0" err="1"/>
              <a:t>Config.php</a:t>
            </a:r>
            <a:r>
              <a:rPr lang="es-CO" dirty="0"/>
              <a:t>            # Configuración de base de datos y sistema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613968-3EC0-4463-9141-B95FB1B528C6}"/>
              </a:ext>
            </a:extLst>
          </p:cNvPr>
          <p:cNvSpPr/>
          <p:nvPr/>
        </p:nvSpPr>
        <p:spPr>
          <a:xfrm>
            <a:off x="5639764" y="31595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Helpers</a:t>
            </a:r>
            <a:r>
              <a:rPr lang="es-CO" dirty="0"/>
              <a:t>/</a:t>
            </a:r>
          </a:p>
          <a:p>
            <a:r>
              <a:rPr lang="es-CO" dirty="0"/>
              <a:t>└── </a:t>
            </a:r>
            <a:r>
              <a:rPr lang="es-CO" dirty="0" err="1"/>
              <a:t>Helpers.php</a:t>
            </a:r>
            <a:r>
              <a:rPr lang="es-CO" dirty="0"/>
              <a:t>           # Funciones auxiliares reutilizables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13C7EDD-9DF5-4B05-9E7C-1B3C0CECA0E1}"/>
              </a:ext>
            </a:extLst>
          </p:cNvPr>
          <p:cNvSpPr/>
          <p:nvPr/>
        </p:nvSpPr>
        <p:spPr>
          <a:xfrm>
            <a:off x="5639764" y="415550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📁 </a:t>
            </a:r>
            <a:r>
              <a:rPr lang="es-CO" dirty="0" err="1"/>
              <a:t>Libraries</a:t>
            </a:r>
            <a:r>
              <a:rPr lang="es-CO" dirty="0"/>
              <a:t>/</a:t>
            </a:r>
          </a:p>
          <a:p>
            <a:r>
              <a:rPr lang="es-CO" dirty="0"/>
              <a:t>├── 📁 Core/              # Núcleo del framework</a:t>
            </a:r>
          </a:p>
          <a:p>
            <a:r>
              <a:rPr lang="es-CO" dirty="0"/>
              <a:t>└── ...otras librerías</a:t>
            </a:r>
          </a:p>
        </p:txBody>
      </p:sp>
    </p:spTree>
    <p:extLst>
      <p:ext uri="{BB962C8B-B14F-4D97-AF65-F5344CB8AC3E}">
        <p14:creationId xmlns:p14="http://schemas.microsoft.com/office/powerpoint/2010/main" val="332200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CO" dirty="0">
                <a:solidFill>
                  <a:prstClr val="white"/>
                </a:solidFill>
                <a:latin typeface="Work Sans Medium" pitchFamily="2" charset="77"/>
              </a:rPr>
              <a:t>Funcionalidades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818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Funcionalidades por módulo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F1216F-08D8-40D4-B7F7-51765614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6" y="1669169"/>
            <a:ext cx="3474095" cy="19602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0032DC-4954-4270-8E60-C30EEF6AA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6" y="4049716"/>
            <a:ext cx="3474095" cy="19512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A4B1FF-F18E-42E7-84B0-D9983AFA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252" y="1669169"/>
            <a:ext cx="3583794" cy="19760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E0F7C1-8DA9-43FE-A299-073A4B9B4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103" y="4049716"/>
            <a:ext cx="3491635" cy="19602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628EEA-5D41-481A-9434-6AA8D659C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967" y="1669169"/>
            <a:ext cx="3583795" cy="202240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2E939C6-18EE-40DB-BADF-5815690EB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510" y="4049716"/>
            <a:ext cx="3583794" cy="20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928778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Funcionalidades por módulo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852F28-41F8-484E-A68B-61CD6E9D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36" y="2389177"/>
            <a:ext cx="4606919" cy="25338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7BF927E-9808-4268-8E39-EF8EA105C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43" y="2389177"/>
            <a:ext cx="4633189" cy="260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CO" dirty="0">
                <a:solidFill>
                  <a:prstClr val="white"/>
                </a:solidFill>
                <a:latin typeface="Work Sans Medium" pitchFamily="2" charset="77"/>
              </a:rPr>
              <a:t>Reglas del negocio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19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230909" y="119424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Demostración de las reglas</a:t>
            </a:r>
            <a:r>
              <a:rPr kumimoji="0" lang="es-ES" sz="4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 del negocio</a:t>
            </a: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CF1408-D9D3-4CED-B99B-29A2EF4BBDA0}"/>
              </a:ext>
            </a:extLst>
          </p:cNvPr>
          <p:cNvSpPr/>
          <p:nvPr/>
        </p:nvSpPr>
        <p:spPr>
          <a:xfrm>
            <a:off x="240145" y="1860741"/>
            <a:ext cx="799869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/>
              <a:t>RN01 - Registro de Usuario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Todo usuario debe proporcionar nombre completo, correo electrónico, número móvil, contraseña, fecha de nacimiento y sexo para registrarse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El usuario debe aceptar términos y condiciones para completar el registro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El sistema debe confirmar el registro antes de permitir el acceso</a:t>
            </a:r>
          </a:p>
          <a:p>
            <a:endParaRPr lang="es-ES" sz="1100" dirty="0"/>
          </a:p>
          <a:p>
            <a:r>
              <a:rPr lang="es-ES" sz="1100" b="1" dirty="0"/>
              <a:t>RN02 - Inicio de Sesión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Los usuarios deben autenticarse con nombre completo, cédula y contraseña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Solo usuarios registrados pueden acceder al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El usuario debe estar previamente registrado para poder iniciar sesión</a:t>
            </a:r>
          </a:p>
          <a:p>
            <a:endParaRPr lang="es-ES" sz="1100" dirty="0"/>
          </a:p>
          <a:p>
            <a:r>
              <a:rPr lang="es-ES" sz="1100" b="1" dirty="0"/>
              <a:t>RN03 - Gestión de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Solo el administrador puede eliminar, actualizar, modificar y consultar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Se requiere código de usuario para las operaciones de gestión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El usuario debe estar registrado en el sistema para ser gestionado</a:t>
            </a:r>
          </a:p>
          <a:p>
            <a:endParaRPr lang="es-ES" sz="1100" dirty="0"/>
          </a:p>
          <a:p>
            <a:r>
              <a:rPr lang="es-ES" sz="1100" b="1" dirty="0"/>
              <a:t>RN04 - Asignación de Roles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Solo el administrador puede asignar roles a los usuarios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Cada rol determina el nivel de acceso y funciones disponibles en el sistema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Se requiere código de rol y nombre de rol para la asignación</a:t>
            </a:r>
          </a:p>
          <a:p>
            <a:endParaRPr lang="es-ES" sz="1100" dirty="0"/>
          </a:p>
          <a:p>
            <a:r>
              <a:rPr lang="es-ES" sz="1100" b="1" dirty="0"/>
              <a:t>Reglas de Inventario</a:t>
            </a:r>
          </a:p>
          <a:p>
            <a:r>
              <a:rPr lang="es-ES" sz="1100" b="1" dirty="0"/>
              <a:t>RN05 - Registro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Solo usuarios con perfil de administrador y vendedor pueden registrar entradas de productos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Se requiere código de producto y fecha para registrar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100" dirty="0"/>
              <a:t>Todos los productos deben tener características y cantidades definidas</a:t>
            </a:r>
          </a:p>
        </p:txBody>
      </p:sp>
    </p:spTree>
    <p:extLst>
      <p:ext uri="{BB962C8B-B14F-4D97-AF65-F5344CB8AC3E}">
        <p14:creationId xmlns:p14="http://schemas.microsoft.com/office/powerpoint/2010/main" val="87063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230909" y="608951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Demostración de las reglas</a:t>
            </a:r>
            <a:r>
              <a:rPr kumimoji="0" lang="es-ES" sz="4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 del negocio</a:t>
            </a: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CF1408-D9D3-4CED-B99B-29A2EF4BBDA0}"/>
              </a:ext>
            </a:extLst>
          </p:cNvPr>
          <p:cNvSpPr/>
          <p:nvPr/>
        </p:nvSpPr>
        <p:spPr>
          <a:xfrm>
            <a:off x="230909" y="2137831"/>
            <a:ext cx="851592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/>
              <a:t>RN06 - Registro de Salidas</a:t>
            </a:r>
          </a:p>
          <a:p>
            <a:r>
              <a:rPr lang="es-ES" sz="1100" dirty="0"/>
              <a:t>Solo usuarios con perfil de administrador y vendedor pueden registrar salidas de productos</a:t>
            </a:r>
          </a:p>
          <a:p>
            <a:r>
              <a:rPr lang="es-ES" sz="1100" dirty="0"/>
              <a:t>Se requiere código de producto y fecha para registrar salidas</a:t>
            </a:r>
          </a:p>
          <a:p>
            <a:r>
              <a:rPr lang="es-ES" sz="1100" dirty="0"/>
              <a:t>Las salidas deben corresponder a productos existentes en el inventario</a:t>
            </a:r>
          </a:p>
          <a:p>
            <a:endParaRPr lang="es-ES" sz="1100" dirty="0"/>
          </a:p>
          <a:p>
            <a:r>
              <a:rPr lang="es-ES" sz="1100" b="1" dirty="0"/>
              <a:t>RN07 - Gestión de Productos</a:t>
            </a:r>
          </a:p>
          <a:p>
            <a:r>
              <a:rPr lang="es-ES" sz="1100" dirty="0"/>
              <a:t>Los productos deben estar registrados con todos los datos requeridos antes de ser gestionados</a:t>
            </a:r>
          </a:p>
          <a:p>
            <a:r>
              <a:rPr lang="es-ES" sz="1100" dirty="0"/>
              <a:t>Se requiere código de producto, características, nombre y fecha de entrada</a:t>
            </a:r>
          </a:p>
          <a:p>
            <a:r>
              <a:rPr lang="es-ES" sz="1100" dirty="0"/>
              <a:t>Las operaciones incluyen mover, eliminar, actualizar y modificar productos</a:t>
            </a:r>
          </a:p>
          <a:p>
            <a:endParaRPr lang="es-ES" sz="1100" dirty="0"/>
          </a:p>
          <a:p>
            <a:r>
              <a:rPr lang="es-ES" sz="1100" b="1" dirty="0"/>
              <a:t>RN08 - Control de Stock</a:t>
            </a:r>
          </a:p>
          <a:p>
            <a:r>
              <a:rPr lang="es-ES" sz="1100" dirty="0"/>
              <a:t>El sistema debe calcular automáticamente las cantidades disponibles restando salidas de entradas</a:t>
            </a:r>
          </a:p>
          <a:p>
            <a:r>
              <a:rPr lang="es-ES" sz="1100" dirty="0"/>
              <a:t>Debe generar alertas cuando las cantidades sean bajas</a:t>
            </a:r>
          </a:p>
          <a:p>
            <a:r>
              <a:rPr lang="es-ES" sz="1100" dirty="0"/>
              <a:t>Se requiere código de producto y cantidades para el control de stock</a:t>
            </a:r>
          </a:p>
          <a:p>
            <a:r>
              <a:rPr lang="es-ES" sz="1100" b="1" dirty="0"/>
              <a:t>Reglas de Ventas y Compras</a:t>
            </a:r>
          </a:p>
          <a:p>
            <a:endParaRPr lang="es-ES" sz="1100" b="1" dirty="0"/>
          </a:p>
          <a:p>
            <a:r>
              <a:rPr lang="es-ES" sz="1100" b="1" dirty="0"/>
              <a:t>RN09 - Carrito de Compras</a:t>
            </a:r>
          </a:p>
          <a:p>
            <a:r>
              <a:rPr lang="es-ES" sz="1100" dirty="0"/>
              <a:t>Solo se pueden agregar productos con cantidades suficientes en stock</a:t>
            </a:r>
          </a:p>
          <a:p>
            <a:r>
              <a:rPr lang="es-ES" sz="1100" dirty="0"/>
              <a:t>Se requiere código de producto y cantidades para registrar ventas</a:t>
            </a:r>
          </a:p>
          <a:p>
            <a:r>
              <a:rPr lang="es-ES" sz="1100" dirty="0"/>
              <a:t>Las cantidades pueden modificarse antes de la confirmación de compra</a:t>
            </a:r>
          </a:p>
          <a:p>
            <a:endParaRPr lang="es-ES" sz="1100" dirty="0"/>
          </a:p>
          <a:p>
            <a:r>
              <a:rPr lang="es-ES" sz="1100" b="1" dirty="0"/>
              <a:t>RN10 - Generación de Factura</a:t>
            </a:r>
          </a:p>
          <a:p>
            <a:r>
              <a:rPr lang="es-ES" sz="1100" dirty="0"/>
              <a:t>La factura debe incluir precio total, número de factura, fecha de compra y datos del comprador</a:t>
            </a:r>
          </a:p>
          <a:p>
            <a:r>
              <a:rPr lang="es-ES" sz="1100" dirty="0"/>
              <a:t>Se requiere nombre de usuario, código de productos, cantidades y fecha</a:t>
            </a:r>
          </a:p>
          <a:p>
            <a:r>
              <a:rPr lang="es-ES" sz="1100" dirty="0"/>
              <a:t>Solo se genera factura si hay cantidades disponibles de productos</a:t>
            </a:r>
          </a:p>
        </p:txBody>
      </p:sp>
    </p:spTree>
    <p:extLst>
      <p:ext uri="{BB962C8B-B14F-4D97-AF65-F5344CB8AC3E}">
        <p14:creationId xmlns:p14="http://schemas.microsoft.com/office/powerpoint/2010/main" val="286770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230909" y="608951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Demostración de las reglas</a:t>
            </a:r>
            <a:r>
              <a:rPr kumimoji="0" lang="es-ES" sz="4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 del negocio</a:t>
            </a: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CF1408-D9D3-4CED-B99B-29A2EF4BBDA0}"/>
              </a:ext>
            </a:extLst>
          </p:cNvPr>
          <p:cNvSpPr/>
          <p:nvPr/>
        </p:nvSpPr>
        <p:spPr>
          <a:xfrm>
            <a:off x="230909" y="2137831"/>
            <a:ext cx="851592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/>
              <a:t>RN11 - Comprobante de Pago</a:t>
            </a:r>
          </a:p>
          <a:p>
            <a:r>
              <a:rPr lang="es-ES" sz="1100" dirty="0"/>
              <a:t>El sistema debe validar la transacción antes de emitir el comprobante</a:t>
            </a:r>
          </a:p>
          <a:p>
            <a:r>
              <a:rPr lang="es-ES" sz="1100" dirty="0"/>
              <a:t>Solo se aceptan transacciones con plataformas autorizadas</a:t>
            </a:r>
          </a:p>
          <a:p>
            <a:r>
              <a:rPr lang="es-ES" sz="1100" dirty="0"/>
              <a:t>Se requiere número de factura, precio total y confirmación de transferencia</a:t>
            </a:r>
          </a:p>
          <a:p>
            <a:endParaRPr lang="es-ES" sz="1100" dirty="0"/>
          </a:p>
          <a:p>
            <a:r>
              <a:rPr lang="es-ES" sz="1100" b="1" dirty="0"/>
              <a:t>RN12 - Gestión de Ventas</a:t>
            </a:r>
          </a:p>
          <a:p>
            <a:r>
              <a:rPr lang="es-ES" sz="1100" dirty="0"/>
              <a:t>Solo usuarios con perfil administrador pueden gestionar ventas</a:t>
            </a:r>
          </a:p>
          <a:p>
            <a:r>
              <a:rPr lang="es-ES" sz="1100" dirty="0"/>
              <a:t>El sistema debe generar y almacenar informes diarios automáticamente</a:t>
            </a:r>
          </a:p>
          <a:p>
            <a:r>
              <a:rPr lang="es-ES" sz="1100" dirty="0"/>
              <a:t>Se requiere nombre, fecha, código de producto, número de factura y comprobante de pago</a:t>
            </a:r>
          </a:p>
          <a:p>
            <a:endParaRPr lang="es-ES" sz="1100" dirty="0"/>
          </a:p>
          <a:p>
            <a:r>
              <a:rPr lang="es-ES" sz="1100" b="1" dirty="0"/>
              <a:t>Reglas de Perfil de Usuario</a:t>
            </a:r>
          </a:p>
          <a:p>
            <a:r>
              <a:rPr lang="es-ES" sz="1100" b="1" dirty="0"/>
              <a:t>RN13 - Perfil Personal</a:t>
            </a:r>
          </a:p>
          <a:p>
            <a:r>
              <a:rPr lang="es-ES" sz="1100" dirty="0"/>
              <a:t>Solo usuarios registrados pueden acceder a su perfil</a:t>
            </a:r>
          </a:p>
          <a:p>
            <a:r>
              <a:rPr lang="es-ES" sz="1100" dirty="0"/>
              <a:t>Los usuarios pueden editar y actualizar sus datos personales</a:t>
            </a:r>
          </a:p>
          <a:p>
            <a:r>
              <a:rPr lang="es-ES" sz="1100" dirty="0"/>
              <a:t>Se requieren documento de identidad, foto, edad, sexo y descripción</a:t>
            </a:r>
          </a:p>
          <a:p>
            <a:endParaRPr lang="es-ES" sz="1100" dirty="0"/>
          </a:p>
          <a:p>
            <a:r>
              <a:rPr lang="es-ES" sz="1100" b="1" dirty="0"/>
              <a:t>RN14 - Historial de Cliente</a:t>
            </a:r>
          </a:p>
          <a:p>
            <a:r>
              <a:rPr lang="es-ES" sz="1100" dirty="0"/>
              <a:t>Solo se muestra historial a usuarios que hayan realizado al menos una compra</a:t>
            </a:r>
          </a:p>
          <a:p>
            <a:r>
              <a:rPr lang="es-ES" sz="1100" dirty="0"/>
              <a:t>El historial debe incluir nombre, código, descripción, precio total y fecha de compra</a:t>
            </a:r>
          </a:p>
          <a:p>
            <a:r>
              <a:rPr lang="es-ES" sz="1100" dirty="0"/>
              <a:t>Los productos favoritos se identifican con símbolo de corazón seleccionable</a:t>
            </a:r>
          </a:p>
          <a:p>
            <a:endParaRPr lang="es-ES" sz="1100" dirty="0"/>
          </a:p>
          <a:p>
            <a:r>
              <a:rPr lang="es-ES" sz="1100" b="1" dirty="0"/>
              <a:t>Reglas de Catálogo</a:t>
            </a:r>
          </a:p>
          <a:p>
            <a:r>
              <a:rPr lang="es-ES" sz="1100" b="1" dirty="0"/>
              <a:t>RN15 - Visualización de Catálogo</a:t>
            </a:r>
          </a:p>
          <a:p>
            <a:r>
              <a:rPr lang="es-ES" sz="1100" dirty="0"/>
              <a:t>Solo usuarios registrados pueden acceder al catálogo completo</a:t>
            </a:r>
          </a:p>
          <a:p>
            <a:r>
              <a:rPr lang="es-ES" sz="1100" dirty="0"/>
              <a:t>Los productos deben estar ordenados por categorías</a:t>
            </a:r>
          </a:p>
          <a:p>
            <a:r>
              <a:rPr lang="es-ES" sz="1100" dirty="0"/>
              <a:t>Cada producto debe mostrar nombre, descripción y código</a:t>
            </a:r>
          </a:p>
        </p:txBody>
      </p:sp>
    </p:spTree>
    <p:extLst>
      <p:ext uri="{BB962C8B-B14F-4D97-AF65-F5344CB8AC3E}">
        <p14:creationId xmlns:p14="http://schemas.microsoft.com/office/powerpoint/2010/main" val="136127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230909" y="479642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Demostración de las reglas</a:t>
            </a:r>
            <a:r>
              <a:rPr kumimoji="0" lang="es-ES" sz="4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</a:rPr>
              <a:t> del negocio</a:t>
            </a: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CF1408-D9D3-4CED-B99B-29A2EF4BBDA0}"/>
              </a:ext>
            </a:extLst>
          </p:cNvPr>
          <p:cNvSpPr/>
          <p:nvPr/>
        </p:nvSpPr>
        <p:spPr>
          <a:xfrm>
            <a:off x="230909" y="1999285"/>
            <a:ext cx="851592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/>
              <a:t>Reglas de PQR (Peticiones, Quejas y Reclamos)</a:t>
            </a:r>
          </a:p>
          <a:p>
            <a:r>
              <a:rPr lang="es-ES" sz="1100" b="1" dirty="0"/>
              <a:t>RN16 - Presentación de Quejas</a:t>
            </a:r>
          </a:p>
          <a:p>
            <a:r>
              <a:rPr lang="es-ES" sz="1100" dirty="0"/>
              <a:t>Los usuarios deben haber interactuado previamente con la plataforma</a:t>
            </a:r>
          </a:p>
          <a:p>
            <a:r>
              <a:rPr lang="es-ES" sz="1100" dirty="0"/>
              <a:t>Se requiere inicio de sesión para acceder a la sección de quejas y reclamos</a:t>
            </a:r>
          </a:p>
          <a:p>
            <a:r>
              <a:rPr lang="es-ES" sz="1100" dirty="0"/>
              <a:t>Sistema de calificación de 1 a 5 estrellas (1=inconforme, 5=excepcional)</a:t>
            </a:r>
          </a:p>
          <a:p>
            <a:endParaRPr lang="es-ES" sz="1100" dirty="0"/>
          </a:p>
          <a:p>
            <a:r>
              <a:rPr lang="es-ES" sz="1100" b="1" dirty="0"/>
              <a:t>RN17 - Gestión de PQR</a:t>
            </a:r>
          </a:p>
          <a:p>
            <a:r>
              <a:rPr lang="es-ES" sz="1100" dirty="0"/>
              <a:t>Solo el administrador puede ver y gestionar quejas y peticiones</a:t>
            </a:r>
          </a:p>
          <a:p>
            <a:r>
              <a:rPr lang="es-ES" sz="1100" dirty="0"/>
              <a:t>Se debe registrar nombre de usuario, fecha y hora de cada queja o petición</a:t>
            </a:r>
          </a:p>
          <a:p>
            <a:r>
              <a:rPr lang="es-ES" sz="1100" dirty="0"/>
              <a:t>El sistema debe mostrar todos los mensajes al gerente/administrador</a:t>
            </a:r>
          </a:p>
          <a:p>
            <a:endParaRPr lang="es-ES" sz="1100" dirty="0"/>
          </a:p>
          <a:p>
            <a:r>
              <a:rPr lang="es-ES" sz="1100" b="1" dirty="0"/>
              <a:t>Reglas de Seguridad y Privacidad</a:t>
            </a:r>
          </a:p>
          <a:p>
            <a:r>
              <a:rPr lang="es-ES" sz="1100" b="1" dirty="0"/>
              <a:t>RN18 - Seguridad del Sistema</a:t>
            </a:r>
          </a:p>
          <a:p>
            <a:r>
              <a:rPr lang="es-ES" sz="1100" dirty="0"/>
              <a:t>Todos los usuarios deben tener contraseña para garantizar privacidad</a:t>
            </a:r>
          </a:p>
          <a:p>
            <a:r>
              <a:rPr lang="es-ES" sz="1100" dirty="0"/>
              <a:t>El sistema debe ser monitoreado constantemente</a:t>
            </a:r>
          </a:p>
          <a:p>
            <a:r>
              <a:rPr lang="es-ES" sz="1100" dirty="0"/>
              <a:t>Se debe garantizar transparencia en transacciones y privacidad del perfil</a:t>
            </a:r>
          </a:p>
          <a:p>
            <a:endParaRPr lang="es-ES" sz="1100" dirty="0"/>
          </a:p>
          <a:p>
            <a:r>
              <a:rPr lang="es-ES" sz="1100" b="1" dirty="0"/>
              <a:t>RN19 - Disponibilidad del Sistema</a:t>
            </a:r>
          </a:p>
          <a:p>
            <a:r>
              <a:rPr lang="es-ES" sz="1100" dirty="0"/>
              <a:t>El sistema debe ser funcional las 24 horas</a:t>
            </a:r>
          </a:p>
          <a:p>
            <a:r>
              <a:rPr lang="es-ES" sz="1100" dirty="0"/>
              <a:t>Se debe garantizar base de datos estable y rápida</a:t>
            </a:r>
          </a:p>
          <a:p>
            <a:r>
              <a:rPr lang="es-ES" sz="1100" dirty="0"/>
              <a:t>El sistema debe mantener rendimiento óptimo en todo momento</a:t>
            </a:r>
          </a:p>
          <a:p>
            <a:endParaRPr lang="es-ES" sz="1100" dirty="0"/>
          </a:p>
          <a:p>
            <a:r>
              <a:rPr lang="es-ES" sz="1100" b="1" dirty="0"/>
              <a:t>Reglas de Plataforma</a:t>
            </a:r>
          </a:p>
          <a:p>
            <a:r>
              <a:rPr lang="es-ES" sz="1100" b="1" dirty="0"/>
              <a:t>RN20 - Compatibilidad</a:t>
            </a:r>
          </a:p>
          <a:p>
            <a:r>
              <a:rPr lang="es-ES" sz="1100" dirty="0"/>
              <a:t>El sistema funcionará únicamente como aplicación móvil (Android e iOS)</a:t>
            </a:r>
          </a:p>
          <a:p>
            <a:r>
              <a:rPr lang="es-ES" sz="1100" dirty="0"/>
              <a:t>No se desarrollará versión web, solo APP móvil</a:t>
            </a:r>
          </a:p>
          <a:p>
            <a:r>
              <a:rPr lang="es-ES" sz="1100" dirty="0"/>
              <a:t>Los usuarios deben usar dispositivos móviles para acceder al sistema</a:t>
            </a:r>
          </a:p>
        </p:txBody>
      </p:sp>
    </p:spTree>
    <p:extLst>
      <p:ext uri="{BB962C8B-B14F-4D97-AF65-F5344CB8AC3E}">
        <p14:creationId xmlns:p14="http://schemas.microsoft.com/office/powerpoint/2010/main" val="37459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/>
        </p:nvSpPr>
        <p:spPr>
          <a:xfrm>
            <a:off x="3785914" y="2228671"/>
            <a:ext cx="462017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Contenido</a:t>
            </a:r>
            <a:endParaRPr/>
          </a:p>
        </p:txBody>
      </p:sp>
      <p:cxnSp>
        <p:nvCxnSpPr>
          <p:cNvPr id="214" name="Google Shape;214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"/>
          <p:cNvSpPr txBox="1"/>
          <p:nvPr/>
        </p:nvSpPr>
        <p:spPr>
          <a:xfrm>
            <a:off x="4168816" y="3463724"/>
            <a:ext cx="385436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del proyecto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Diseño de la base de datos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Software utilizado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Ordenamiento de carpetas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sym typeface="Work Sans Light"/>
              </a:rPr>
              <a:t>Funcionalidades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Work Sans Light"/>
                <a:sym typeface="Work Sans Light"/>
              </a:rPr>
              <a:t>Reglas del negocio (pruebas)</a:t>
            </a:r>
            <a:endParaRPr lang="es-ES" sz="1600" dirty="0">
              <a:solidFill>
                <a:schemeClr val="dk1"/>
              </a:solidFill>
              <a:latin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5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CO" dirty="0">
                <a:solidFill>
                  <a:prstClr val="white"/>
                </a:solidFill>
                <a:latin typeface="Work Sans Medium" pitchFamily="2" charset="77"/>
              </a:rPr>
              <a:t>Preguntas</a:t>
            </a:r>
          </a:p>
          <a:p>
            <a:pPr lvl="0">
              <a:buClrTx/>
              <a:defRPr/>
            </a:pPr>
            <a:r>
              <a:rPr lang="es-CO" sz="2000" dirty="0">
                <a:solidFill>
                  <a:prstClr val="white"/>
                </a:solidFill>
                <a:latin typeface="Work Sans Medium" pitchFamily="2" charset="77"/>
              </a:rPr>
              <a:t>Tiempo: Máximo 5 min.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855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Objetivo general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70031A7-F441-46C3-BA86-83ABC8EDD32B}"/>
              </a:ext>
            </a:extLst>
          </p:cNvPr>
          <p:cNvSpPr/>
          <p:nvPr/>
        </p:nvSpPr>
        <p:spPr>
          <a:xfrm>
            <a:off x="456236" y="1518573"/>
            <a:ext cx="9966036" cy="38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dirty="0">
                <a:latin typeface="Aptos"/>
                <a:ea typeface="Aptos"/>
                <a:cs typeface="Times New Roman" panose="02020603050405020304" pitchFamily="18" charset="0"/>
              </a:rPr>
              <a:t> </a:t>
            </a:r>
            <a:r>
              <a:rPr lang="es-CO" sz="3600" dirty="0">
                <a:latin typeface="Work Sans" panose="020B0604020202020204" charset="0"/>
                <a:ea typeface="Aptos"/>
                <a:cs typeface="Times New Roman" panose="02020603050405020304" pitchFamily="18" charset="0"/>
              </a:rPr>
              <a:t>Construir un sistema de información para la tienda Stunt Raiders, ubicada en la ciudad de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O" sz="3600" dirty="0">
              <a:latin typeface="Work Sans" panose="020B0604020202020204" charset="0"/>
              <a:ea typeface="Aptos"/>
              <a:cs typeface="Times New Roman" panose="02020603050405020304" pitchFamily="18" charset="0"/>
            </a:endParaRPr>
          </a:p>
          <a:p>
            <a:pPr marR="41910">
              <a:lnSpc>
                <a:spcPct val="107000"/>
              </a:lnSpc>
              <a:spcAft>
                <a:spcPts val="2030"/>
              </a:spcAft>
            </a:pPr>
            <a:r>
              <a:rPr lang="es-CO" sz="3600" dirty="0">
                <a:latin typeface="Work Sans" panose="020B0604020202020204" charset="0"/>
                <a:ea typeface="Aptos"/>
                <a:cs typeface="Times New Roman" panose="02020603050405020304" pitchFamily="18" charset="0"/>
              </a:rPr>
              <a:t>Bogotá, localidad Santafé orientado a la web. </a:t>
            </a:r>
          </a:p>
        </p:txBody>
      </p:sp>
    </p:spTree>
    <p:extLst>
      <p:ext uri="{BB962C8B-B14F-4D97-AF65-F5344CB8AC3E}">
        <p14:creationId xmlns:p14="http://schemas.microsoft.com/office/powerpoint/2010/main" val="361163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7847255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CO" dirty="0">
                <a:solidFill>
                  <a:prstClr val="white"/>
                </a:solidFill>
                <a:latin typeface="Work Sans Medium" pitchFamily="2" charset="77"/>
              </a:rPr>
              <a:t>Diseño de la base de datos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9017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Base de datos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D870C7-B3A5-47C2-BB1B-8FC0B365A743}"/>
              </a:ext>
            </a:extLst>
          </p:cNvPr>
          <p:cNvSpPr/>
          <p:nvPr/>
        </p:nvSpPr>
        <p:spPr>
          <a:xfrm>
            <a:off x="329038" y="5609410"/>
            <a:ext cx="97622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endParaRPr lang="es-ES" sz="2000" kern="1200" dirty="0">
              <a:solidFill>
                <a:prstClr val="black"/>
              </a:solidFill>
              <a:latin typeface="Work Sans Light" pitchFamily="2" charset="77"/>
              <a:ea typeface="+mn-ea"/>
              <a:cs typeface="+mn-cs"/>
            </a:endParaRP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Tiempo: Explicación máximo 2 min.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0664F4-5E81-42A6-93D9-2B4C7017B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8" y="1330283"/>
            <a:ext cx="10239316" cy="46133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2ED054-0ADE-466F-8163-6190E4EE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82" y="3830219"/>
            <a:ext cx="3287320" cy="21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CO" dirty="0">
                <a:solidFill>
                  <a:prstClr val="white"/>
                </a:solidFill>
                <a:latin typeface="Work Sans Medium" pitchFamily="2" charset="77"/>
              </a:rPr>
              <a:t>Herramientas o software utilizado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406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Herramientas o software utilizado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D870C7-B3A5-47C2-BB1B-8FC0B365A743}"/>
              </a:ext>
            </a:extLst>
          </p:cNvPr>
          <p:cNvSpPr/>
          <p:nvPr/>
        </p:nvSpPr>
        <p:spPr>
          <a:xfrm>
            <a:off x="744675" y="1536174"/>
            <a:ext cx="976229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Sistema operativo sobre el que opera: Windows 11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Software Web Server: Infinity free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Gestor de base de datos relacional: MySQL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Entorno de desarrollo integrado o Editor de código (definir si es entorno o editor):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Laravel (si se usaron, definir para que se utiliza ese framework):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</a:rPr>
              <a:t>Lenguajes de programación: PHP</a:t>
            </a:r>
            <a:endParaRPr lang="es-ES" sz="2000" kern="1200" dirty="0">
              <a:solidFill>
                <a:prstClr val="black"/>
              </a:solidFill>
              <a:latin typeface="Work Sans Light" pitchFamily="2" charset="77"/>
              <a:ea typeface="+mn-ea"/>
              <a:cs typeface="+mn-cs"/>
            </a:endParaRP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Arquitectura: MVC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Sistema de control de versiones: Git hub – Git desktop</a:t>
            </a: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Metodología de desarrollo: Scrum</a:t>
            </a:r>
          </a:p>
          <a:p>
            <a:pPr marL="342900" lvl="0" indent="-342900">
              <a:buClrTx/>
              <a:buFont typeface="Wingdings" panose="05000000000000000000" pitchFamily="2" charset="2"/>
              <a:buChar char="q"/>
              <a:defRPr/>
            </a:pPr>
            <a:endParaRPr lang="es-ES" sz="2000" kern="1200" dirty="0">
              <a:solidFill>
                <a:prstClr val="black"/>
              </a:solidFill>
              <a:latin typeface="Work Sans Light" pitchFamily="2" charset="77"/>
              <a:ea typeface="+mn-ea"/>
              <a:cs typeface="+mn-cs"/>
            </a:endParaRPr>
          </a:p>
          <a:p>
            <a:pPr lvl="0">
              <a:buClrTx/>
              <a:defRPr/>
            </a:pPr>
            <a:r>
              <a:rPr lang="es-ES" sz="2000" kern="1200" dirty="0">
                <a:solidFill>
                  <a:prstClr val="black"/>
                </a:solidFill>
                <a:latin typeface="Work Sans Light" pitchFamily="2" charset="77"/>
                <a:ea typeface="+mn-ea"/>
                <a:cs typeface="+mn-cs"/>
              </a:rPr>
              <a:t>Tiempo: Máximo 5 min.</a:t>
            </a:r>
          </a:p>
          <a:p>
            <a:pPr lvl="0">
              <a:buClrTx/>
              <a:defRPr/>
            </a:pPr>
            <a:endParaRPr lang="es-ES" sz="2000" kern="1200" dirty="0">
              <a:solidFill>
                <a:prstClr val="black"/>
              </a:solidFill>
              <a:latin typeface="Work Sans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20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43AC3-A1B2-060F-589B-C0743325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32460-BD61-2EAE-3C0D-D312C16A7A20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611814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Tx/>
              <a:defRPr/>
            </a:pPr>
            <a:r>
              <a:rPr lang="es-ES" dirty="0">
                <a:solidFill>
                  <a:prstClr val="black">
                    <a:lumMod val="95000"/>
                    <a:lumOff val="5000"/>
                  </a:prstClr>
                </a:solidFill>
                <a:latin typeface="Work Sans Medium" pitchFamily="2" charset="77"/>
              </a:rPr>
              <a:t>Herramientas o software utilizado</a:t>
            </a:r>
          </a:p>
        </p:txBody>
      </p:sp>
      <p:pic>
        <p:nvPicPr>
          <p:cNvPr id="1026" name="Picture 2" descr="Windows 11 Logo HD PNG | Citypng">
            <a:extLst>
              <a:ext uri="{FF2B5EF4-FFF2-40B4-BE49-F238E27FC236}">
                <a16:creationId xmlns:a16="http://schemas.microsoft.com/office/drawing/2014/main" id="{FA12D1F0-D132-F99A-052B-392DA7D30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667" y1="43556" x2="14667" y2="43556"/>
                        <a14:foregroundMark x1="33778" y1="50222" x2="33778" y2="50222"/>
                        <a14:foregroundMark x1="52000" y1="49333" x2="52000" y2="49333"/>
                        <a14:foregroundMark x1="41778" y1="50222" x2="41778" y2="50222"/>
                        <a14:foregroundMark x1="46222" y1="50222" x2="46222" y2="50222"/>
                        <a14:foregroundMark x1="65333" y1="51556" x2="65333" y2="51556"/>
                        <a14:foregroundMark x1="82222" y1="51556" x2="82222" y2="51556"/>
                        <a14:foregroundMark x1="75556" y1="51556" x2="75556" y2="51556"/>
                        <a14:foregroundMark x1="87111" y1="48000" x2="87111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" y="1535723"/>
            <a:ext cx="2356339" cy="202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-Side scripting with XAMPP – Club TechKnowHow!">
            <a:extLst>
              <a:ext uri="{FF2B5EF4-FFF2-40B4-BE49-F238E27FC236}">
                <a16:creationId xmlns:a16="http://schemas.microsoft.com/office/drawing/2014/main" id="{72D4A9FA-F4E3-D60A-D7E4-9DC773C8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97" y="1823672"/>
            <a:ext cx="2789726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desktop/desktop: Focus on what matters instead of fighting with Git .">
            <a:extLst>
              <a:ext uri="{FF2B5EF4-FFF2-40B4-BE49-F238E27FC236}">
                <a16:creationId xmlns:a16="http://schemas.microsoft.com/office/drawing/2014/main" id="{EDD10A97-D386-23B7-C7D9-4DA41EB75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96" y="1667609"/>
            <a:ext cx="4091354" cy="18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mo funcionan las metodologías ágiles y qué beneficios ...">
            <a:extLst>
              <a:ext uri="{FF2B5EF4-FFF2-40B4-BE49-F238E27FC236}">
                <a16:creationId xmlns:a16="http://schemas.microsoft.com/office/drawing/2014/main" id="{A8DF01EA-3DC3-A3F6-90E9-4E318AFD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93" y="4246573"/>
            <a:ext cx="1932110" cy="19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64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CO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ork Sans Medium" pitchFamily="2" charset="77"/>
                <a:ea typeface="+mj-ea"/>
                <a:cs typeface="+mj-cs"/>
                <a:sym typeface="Arial"/>
              </a:rPr>
              <a:t>Ordenamiento de carpetas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CO" sz="2000" dirty="0">
                <a:solidFill>
                  <a:prstClr val="white"/>
                </a:solidFill>
                <a:latin typeface="Work Sans Medium" pitchFamily="2" charset="77"/>
              </a:rPr>
              <a:t>Patrón de diseño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CO" sz="2000" dirty="0">
                <a:solidFill>
                  <a:prstClr val="white"/>
                </a:solidFill>
                <a:latin typeface="Work Sans Medium" pitchFamily="2" charset="77"/>
              </a:rPr>
              <a:t>Paradigma de programación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Medium" pitchFamily="2" charset="77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9578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1406</Words>
  <Application>Microsoft Office PowerPoint</Application>
  <PresentationFormat>Panorámica</PresentationFormat>
  <Paragraphs>209</Paragraphs>
  <Slides>21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21</vt:i4>
      </vt:variant>
    </vt:vector>
  </HeadingPairs>
  <TitlesOfParts>
    <vt:vector size="33" baseType="lpstr">
      <vt:lpstr>Work Sans Medium</vt:lpstr>
      <vt:lpstr>Arial</vt:lpstr>
      <vt:lpstr>Calibri</vt:lpstr>
      <vt:lpstr>Work Sans Light</vt:lpstr>
      <vt:lpstr>Work Sans</vt:lpstr>
      <vt:lpstr>Aptos</vt:lpstr>
      <vt:lpstr>Times New Roman</vt:lpstr>
      <vt:lpstr>Wingdings</vt:lpstr>
      <vt:lpstr>Calibri Light</vt:lpstr>
      <vt:lpstr>Tema de Office</vt:lpstr>
      <vt:lpstr>1_Tema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APRENDIZ</cp:lastModifiedBy>
  <cp:revision>310</cp:revision>
  <dcterms:created xsi:type="dcterms:W3CDTF">2020-10-01T23:51:28Z</dcterms:created>
  <dcterms:modified xsi:type="dcterms:W3CDTF">2025-09-10T13:05:09Z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